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5" r:id="rId13"/>
    <p:sldId id="269" r:id="rId14"/>
    <p:sldId id="270" r:id="rId15"/>
    <p:sldId id="259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FF1-2351-4954-B1B5-B3233979B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BA2181-6939-451D-A28F-BA917B3A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D9F49B-DE3E-4377-A79D-5777C967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56B2EF-938B-437F-8D37-36B0DCE5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FF7CC2-50D7-455B-9F41-801E7738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0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4AFA8-237F-49E6-8234-08DB012B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BA569C-15F7-453C-8571-960182622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48A455-C72B-4636-8BA3-AE62C58C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81250-DFF9-47FC-825C-ABD7DEB1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69BF66-23D6-4D90-80E8-E8039284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179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DC5744-1E6C-4F83-B8FB-ED79D87FF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AD6964-DA19-403B-95A3-8FEDF65BC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15E59-84E1-4D7B-9AA4-08DD51EA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2B2C2-329C-4CB7-927C-99FF973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C90AE1-D4D7-4DC5-992B-2190DCD8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368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935DE-6DF7-4F08-ACD6-039503D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325C6-7BA6-4A6C-8876-6D1618E8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CB9BC-1F46-4F64-8905-8E84C114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96CEE0-A588-483D-AED3-C07F302D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66885-E428-4576-BDC9-31F1DF2C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309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5777F-716D-4FEB-A0C4-2051271D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2C3099-2ABA-4459-BEA3-5BB3C4AF5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D4A1D-2EC1-4691-9DD7-6CC8B387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E869C2-6649-481F-8AC5-57B3F461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3F3CC-F720-46DB-B40B-EDCEFF09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83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946902-672C-4538-8A69-A7501320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FE229-3281-42EB-B7AA-BE07BA05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A30ED9-D8DE-4853-9E55-FAB07304F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504339-6DDB-4FBE-B186-BFA38015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B6AFE4-03DB-4216-AD40-6EC4C550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D82354-B929-4840-98C7-6BE6C304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780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DE92B-A4FF-43D2-9FF4-1BF458CB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0D1CF3-7D61-4CE1-970B-766D30F30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ED95BE-9428-4077-AE74-6588ACE4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34F548-AD7F-4B09-908C-7D69794B3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169273-4C96-4BFE-AEE5-37DF1FF83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BF828C-27E1-4836-994C-56543FC3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936519-374B-4601-AEA1-2399B166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A3CA-38E6-4936-8A2F-67859AB2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543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307E9-B0F7-4CEA-AAF6-501D0484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570697-6AA4-4569-8F3A-22479C61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E71AC-B1E1-4602-B8B6-2EEFB43E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7A39C-81C2-4886-8ADC-D5F04506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71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4DD708-0506-46B1-80A5-D5E1F37D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11EA07-D895-48B0-93E5-F1AB0F91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F29514-84BA-4590-A313-94F2ADA3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41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67801-7AC1-487A-97C6-9F9B95A4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657B88-3D9D-4F93-A4B5-03B7565E5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EF8E5-2F86-4512-99BE-496A9CFE8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CACC31-5098-4D20-85D7-61AF0FA5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1453DC-6C76-45D5-94C0-8614C698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FDED01-86A7-454E-9192-BDF2ECCB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9550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8BE2-D3AF-4BAB-99F9-12B93221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1E9F4E-9549-4A35-82B5-122266CBB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64EE06-1CA2-46EB-B135-72E19F96F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43FF81-BA13-46C2-B05A-87C6FA65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670F3E-1AF4-473B-B310-2C26631D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8719E6-DE71-4870-9356-0075552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565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634E0-FD92-4DE9-BAF6-099FF0B3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517D16-4F98-49FE-8ADB-EE9A6440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E06788-3029-4C31-884E-2611135C0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593FC-934C-4651-B6AB-A2F4D3236ABA}" type="datetimeFigureOut">
              <a:rPr lang="de-AT" smtClean="0"/>
              <a:t>24.06.2018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692401-E004-444F-BA71-DBE3C006D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42F0AE-C2D0-4554-9DAB-C56D7EE3B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FAEF-FA8F-4F93-B835-E157D791E45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64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CBA3E-B3C2-4451-86F1-E136EE34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Units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E391ED-AB90-4D14-8EE9-CB54E3E1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26" y="1203158"/>
            <a:ext cx="10416748" cy="5551321"/>
          </a:xfrm>
        </p:spPr>
      </p:pic>
      <p:pic>
        <p:nvPicPr>
          <p:cNvPr id="6" name="Pc02">
            <a:hlinkClick r:id="" action="ppaction://media"/>
            <a:extLst>
              <a:ext uri="{FF2B5EF4-FFF2-40B4-BE49-F238E27FC236}">
                <a16:creationId xmlns:a16="http://schemas.microsoft.com/office/drawing/2014/main" id="{3833182C-F263-484C-B4F4-5E8706288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1713" y="1437927"/>
            <a:ext cx="7748574" cy="43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674E669B-FBFA-4686-812E-520C3B63A042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812FFC-5A34-4798-B5E9-ED9606A8F342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Do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do </a:t>
            </a:r>
            <a:r>
              <a:rPr lang="de-AT" dirty="0" err="1">
                <a:latin typeface="Muli" panose="00000500000000000000" pitchFamily="2" charset="0"/>
              </a:rPr>
              <a:t>write</a:t>
            </a:r>
            <a:r>
              <a:rPr lang="de-AT" dirty="0">
                <a:latin typeface="Muli" panose="00000500000000000000" pitchFamily="2" charset="0"/>
              </a:rPr>
              <a:t> down the </a:t>
            </a:r>
            <a:r>
              <a:rPr lang="de-AT" dirty="0" err="1">
                <a:latin typeface="Muli" panose="00000500000000000000" pitchFamily="2" charset="0"/>
              </a:rPr>
              <a:t>unit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which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comes</a:t>
            </a:r>
            <a:r>
              <a:rPr lang="de-AT" dirty="0">
                <a:latin typeface="Muli" panose="00000500000000000000" pitchFamily="2" charset="0"/>
              </a:rPr>
              <a:t> to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myself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E4747E49-5730-4EC1-818F-B862329B4246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30330F-8271-4CEC-895A-B53289CBDEAA}"/>
              </a:ext>
            </a:extLst>
          </p:cNvPr>
          <p:cNvSpPr txBox="1"/>
          <p:nvPr/>
        </p:nvSpPr>
        <p:spPr>
          <a:xfrm>
            <a:off x="13386494" y="2334374"/>
            <a:ext cx="345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No</a:t>
            </a:r>
            <a:r>
              <a:rPr lang="de-AT" dirty="0">
                <a:latin typeface="Muli" panose="00000500000000000000" pitchFamily="2" charset="0"/>
              </a:rPr>
              <a:t> – of </a:t>
            </a:r>
            <a:r>
              <a:rPr lang="de-AT" dirty="0" err="1">
                <a:latin typeface="Muli" panose="00000500000000000000" pitchFamily="2" charset="0"/>
              </a:rPr>
              <a:t>course</a:t>
            </a:r>
            <a:r>
              <a:rPr lang="de-AT" dirty="0">
                <a:latin typeface="Muli" panose="00000500000000000000" pitchFamily="2" charset="0"/>
              </a:rPr>
              <a:t> not.</a:t>
            </a:r>
          </a:p>
          <a:p>
            <a:r>
              <a:rPr lang="de-AT" dirty="0">
                <a:latin typeface="Muli" panose="00000500000000000000" pitchFamily="2" charset="0"/>
              </a:rPr>
              <a:t>Take </a:t>
            </a:r>
            <a:r>
              <a:rPr lang="de-AT" dirty="0" err="1">
                <a:latin typeface="Muli" panose="00000500000000000000" pitchFamily="2" charset="0"/>
              </a:rPr>
              <a:t>mine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de-AT" dirty="0">
                <a:latin typeface="Muli" panose="00000500000000000000" pitchFamily="2" charset="0"/>
              </a:rPr>
              <a:t>My </a:t>
            </a:r>
            <a:r>
              <a:rPr lang="de-AT" dirty="0" err="1">
                <a:latin typeface="Muli" panose="00000500000000000000" pitchFamily="2" charset="0"/>
              </a:rPr>
              <a:t>username</a:t>
            </a:r>
            <a:r>
              <a:rPr lang="de-AT" dirty="0">
                <a:latin typeface="Muli" panose="00000500000000000000" pitchFamily="2" charset="0"/>
              </a:rPr>
              <a:t> is </a:t>
            </a:r>
            <a:r>
              <a:rPr lang="de-AT" b="1" dirty="0" err="1">
                <a:latin typeface="Muli" panose="00000500000000000000" pitchFamily="2" charset="0"/>
              </a:rPr>
              <a:t>mikesmith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16EF92F0-B64F-474A-AA1A-2E93E7AA3965}"/>
              </a:ext>
            </a:extLst>
          </p:cNvPr>
          <p:cNvSpPr/>
          <p:nvPr/>
        </p:nvSpPr>
        <p:spPr>
          <a:xfrm rot="5400000">
            <a:off x="-2767513" y="3057370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4C27B34-FE44-469A-B173-D1882138B57F}"/>
              </a:ext>
            </a:extLst>
          </p:cNvPr>
          <p:cNvSpPr txBox="1"/>
          <p:nvPr/>
        </p:nvSpPr>
        <p:spPr>
          <a:xfrm>
            <a:off x="-3766184" y="4552717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Ohh</a:t>
            </a:r>
            <a:r>
              <a:rPr lang="de-AT" dirty="0">
                <a:latin typeface="Muli" panose="00000500000000000000" pitchFamily="2" charset="0"/>
              </a:rPr>
              <a:t>… </a:t>
            </a:r>
            <a:r>
              <a:rPr lang="de-AT" dirty="0" err="1">
                <a:latin typeface="Muli" panose="00000500000000000000" pitchFamily="2" charset="0"/>
              </a:rPr>
              <a:t>that‘s</a:t>
            </a:r>
            <a:r>
              <a:rPr lang="de-AT" dirty="0">
                <a:latin typeface="Muli" panose="00000500000000000000" pitchFamily="2" charset="0"/>
              </a:rPr>
              <a:t> nice.</a:t>
            </a:r>
          </a:p>
          <a:p>
            <a:r>
              <a:rPr lang="de-AT" dirty="0" err="1">
                <a:latin typeface="Muli" panose="00000500000000000000" pitchFamily="2" charset="0"/>
              </a:rPr>
              <a:t>Thanks</a:t>
            </a: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0898 0.0002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A197-61A4-409B-A014-9AFDDAA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Browse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2ADD8F-1D19-4140-868F-EBEDF45D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4" y="1266825"/>
            <a:ext cx="10491532" cy="5591175"/>
          </a:xfrm>
        </p:spPr>
      </p:pic>
      <p:pic>
        <p:nvPicPr>
          <p:cNvPr id="6" name="Pc03">
            <a:hlinkClick r:id="" action="ppaction://media"/>
            <a:extLst>
              <a:ext uri="{FF2B5EF4-FFF2-40B4-BE49-F238E27FC236}">
                <a16:creationId xmlns:a16="http://schemas.microsoft.com/office/drawing/2014/main" id="{94194EED-130E-4A2F-A61B-548491D7E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6150" y="1524000"/>
            <a:ext cx="7785100" cy="43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2762D-2090-4CDD-B908-65BD17C1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160" y="2766218"/>
            <a:ext cx="4805680" cy="1325563"/>
          </a:xfrm>
        </p:spPr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days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later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963555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A9E53-9BFF-4B31-A479-0AFD81E8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Practice -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Statistic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- Video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483DE0-FCDF-44C7-B95D-36F6F6AC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9" y="1200150"/>
            <a:ext cx="10476002" cy="5582899"/>
          </a:xfrm>
        </p:spPr>
      </p:pic>
      <p:pic>
        <p:nvPicPr>
          <p:cNvPr id="6" name="Pc04">
            <a:hlinkClick r:id="" action="ppaction://media"/>
            <a:extLst>
              <a:ext uri="{FF2B5EF4-FFF2-40B4-BE49-F238E27FC236}">
                <a16:creationId xmlns:a16="http://schemas.microsoft.com/office/drawing/2014/main" id="{49001F8E-2452-4886-822E-FD4E1924B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6625" y="1457155"/>
            <a:ext cx="7789636" cy="43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FC708-63AD-48C9-95B3-78A7C637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Progressive Web App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885A023-5866-4FC2-BC1A-70E8BB65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Progressive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Responsive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App-like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AT" dirty="0">
                <a:latin typeface="Muli Light" panose="00000400000000000000" pitchFamily="2" charset="0"/>
              </a:rPr>
              <a:t>Fresh</a:t>
            </a:r>
          </a:p>
        </p:txBody>
      </p:sp>
    </p:spTree>
    <p:extLst>
      <p:ext uri="{BB962C8B-B14F-4D97-AF65-F5344CB8AC3E}">
        <p14:creationId xmlns:p14="http://schemas.microsoft.com/office/powerpoint/2010/main" val="172802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0F7DC-AECC-48A6-A482-17484E61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Polymer and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WebComponents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087652-8478-46F4-B967-136C1ACEE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655" y="2944569"/>
            <a:ext cx="2468427" cy="1716052"/>
          </a:xfrm>
          <a:prstGeom prst="rect">
            <a:avLst/>
          </a:prstGeom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DCB01A9D-FDBF-4E10-AAF6-13F735E0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86" y="2944569"/>
            <a:ext cx="3050754" cy="17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303916-398B-4E04-A8A5-3079AAAC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93" y="4074602"/>
            <a:ext cx="4339087" cy="52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514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99250-7D47-4CE7-B304-E79B31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475128-E8DA-485F-8FDF-1F48644D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083" y="1797428"/>
            <a:ext cx="2537426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AT" sz="3100" b="1" dirty="0" err="1">
                <a:latin typeface="Muli Light" panose="00000400000000000000" pitchFamily="2" charset="0"/>
              </a:rPr>
              <a:t>dataserver</a:t>
            </a:r>
            <a:endParaRPr lang="de-AT" sz="3100" b="1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Web </a:t>
            </a:r>
            <a:r>
              <a:rPr lang="de-AT" sz="3100" dirty="0" err="1">
                <a:latin typeface="Muli Light" panose="00000400000000000000" pitchFamily="2" charset="0"/>
              </a:rPr>
              <a:t>pages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RESTful</a:t>
            </a:r>
            <a:r>
              <a:rPr lang="de-AT" sz="3100" dirty="0">
                <a:latin typeface="Muli Light" panose="00000400000000000000" pitchFamily="2" charset="0"/>
              </a:rPr>
              <a:t> Web Services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Source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Test Packages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Other Sources</a:t>
            </a: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commons-lang-2.6.jar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derby-10.14.1.0.jar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javaee-web-api-7.0.jar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javax.mail-1.6.1.jar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</a:t>
            </a:r>
            <a:r>
              <a:rPr lang="de-AT" sz="3100" dirty="0">
                <a:solidFill>
                  <a:srgbClr val="3A6DCC"/>
                </a:solidFill>
                <a:latin typeface="Muli Light" panose="00000400000000000000" pitchFamily="2" charset="0"/>
              </a:rPr>
              <a:t>	javax.ws.rs-api-2.1.jar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jaxrs-cors-0.0.2.jar</a:t>
            </a:r>
          </a:p>
          <a:p>
            <a:pPr marL="0" indent="0" defTabSz="179388">
              <a:buNone/>
              <a:tabLst>
                <a:tab pos="3603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activation-1.1.jar</a:t>
            </a:r>
          </a:p>
          <a:p>
            <a:pPr marL="0" indent="0" defTabSz="179388">
              <a:buNone/>
              <a:tabLst>
                <a:tab pos="177800" algn="l"/>
                <a:tab pos="1163638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Java </a:t>
            </a:r>
            <a:r>
              <a:rPr lang="de-AT" sz="3100" dirty="0" err="1">
                <a:latin typeface="Muli Light" panose="00000400000000000000" pitchFamily="2" charset="0"/>
              </a:rPr>
              <a:t>Dependencies</a:t>
            </a:r>
            <a:endParaRPr lang="de-AT" sz="3100" dirty="0">
              <a:latin typeface="Muli Light" panose="00000400000000000000" pitchFamily="2" charset="0"/>
            </a:endParaRPr>
          </a:p>
          <a:p>
            <a:pPr marL="0" indent="0" defTabSz="179388">
              <a:buNone/>
            </a:pPr>
            <a:r>
              <a:rPr lang="de-AT" sz="3100" dirty="0">
                <a:latin typeface="Muli Light" panose="00000400000000000000" pitchFamily="2" charset="0"/>
              </a:rPr>
              <a:t>	Project Files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pom.xml</a:t>
            </a:r>
          </a:p>
          <a:p>
            <a:pPr marL="0" indent="0" defTabSz="179388">
              <a:buNone/>
              <a:tabLst>
                <a:tab pos="538163" algn="l"/>
              </a:tabLst>
            </a:pPr>
            <a:r>
              <a:rPr lang="de-AT" sz="3100" dirty="0">
                <a:latin typeface="Muli Light" panose="00000400000000000000" pitchFamily="2" charset="0"/>
              </a:rPr>
              <a:t>		nb-configuration.xml</a:t>
            </a:r>
            <a:endParaRPr lang="de-AT" dirty="0">
              <a:latin typeface="Muli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3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CA89E-C084-4CA0-8014-1C983F38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JavaEE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D7E93F3-BC06-40E8-A528-45C71317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60" y="2068904"/>
            <a:ext cx="7955280" cy="272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379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DA19F-4B39-4622-98BE-D6E65C29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System Architecture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1298AA-51F6-48DE-9469-A497F41B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492002"/>
            <a:ext cx="10267950" cy="46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FBD6F-40AA-42D5-A6A0-948E6DC0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>
                <a:latin typeface="Muli" panose="00000500000000000000" pitchFamily="2" charset="0"/>
              </a:rPr>
              <a:t>Vocabulous</a:t>
            </a:r>
            <a:endParaRPr lang="de-AT" dirty="0">
              <a:latin typeface="Muli" panose="00000500000000000000" pitchFamily="2" charset="0"/>
            </a:endParaRP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46E2F8B-4A40-4806-9C35-CE6FA91A3122}"/>
              </a:ext>
            </a:extLst>
          </p:cNvPr>
          <p:cNvCxnSpPr>
            <a:cxnSpLocks/>
          </p:cNvCxnSpPr>
          <p:nvPr/>
        </p:nvCxnSpPr>
        <p:spPr>
          <a:xfrm>
            <a:off x="4180114" y="3405460"/>
            <a:ext cx="39798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57B58E8-D38B-4D21-BEC6-D8EA2E192C0D}"/>
              </a:ext>
            </a:extLst>
          </p:cNvPr>
          <p:cNvSpPr/>
          <p:nvPr/>
        </p:nvSpPr>
        <p:spPr>
          <a:xfrm>
            <a:off x="3962400" y="1854926"/>
            <a:ext cx="4519749" cy="2717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72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44323 0.0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2A90A7-2E71-44A5-8A1A-E6406560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Three</a:t>
            </a:r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 Layer </a:t>
            </a:r>
            <a:r>
              <a:rPr lang="de-AT" dirty="0" err="1">
                <a:solidFill>
                  <a:srgbClr val="3A6DCC"/>
                </a:solidFill>
                <a:latin typeface="Muli" panose="00000500000000000000" pitchFamily="2" charset="0"/>
              </a:rPr>
              <a:t>Logic</a:t>
            </a:r>
            <a:endParaRPr lang="de-AT" dirty="0">
              <a:solidFill>
                <a:srgbClr val="3A6DCC"/>
              </a:solidFill>
              <a:latin typeface="Muli" panose="00000500000000000000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7FA251-9E28-4C77-8587-C8C35B05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8" y="2443376"/>
            <a:ext cx="4762500" cy="25717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BF0D19-83EC-47FE-B7C4-9EA3C89F4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92" y="2443376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67D05-5460-4D27-AA74-40CB2BE5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Team</a:t>
            </a:r>
          </a:p>
        </p:txBody>
      </p:sp>
      <p:pic>
        <p:nvPicPr>
          <p:cNvPr id="5" name="Inhaltsplatzhalter 4" descr="Ein Bild, das Person, Wand, Mann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75ED0258-BC5A-4FDC-91EB-BF5329AE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 descr="Ein Bild, das Person, Wand, drinnen, Kleidung enthält.&#10;&#10;Mit sehr hoher Zuverlässigkeit generierte Beschreibung">
            <a:extLst>
              <a:ext uri="{FF2B5EF4-FFF2-40B4-BE49-F238E27FC236}">
                <a16:creationId xmlns:a16="http://schemas.microsoft.com/office/drawing/2014/main" id="{EEC4D1E0-DC57-4B4C-BF7E-FF3C46F13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6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 descr="Ein Bild, das Person, Wand, Brille, Mann enthält.&#10;&#10;Mit sehr hoher Zuverlässigkeit generierte Beschreibung">
            <a:extLst>
              <a:ext uri="{FF2B5EF4-FFF2-40B4-BE49-F238E27FC236}">
                <a16:creationId xmlns:a16="http://schemas.microsoft.com/office/drawing/2014/main" id="{8724DBCA-DE22-48A4-A001-DE7F4650E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2121186"/>
            <a:ext cx="1905000" cy="2855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FF2848-C4E4-43A3-B7EC-26ECCC9EBE53}"/>
              </a:ext>
            </a:extLst>
          </p:cNvPr>
          <p:cNvSpPr txBox="1"/>
          <p:nvPr/>
        </p:nvSpPr>
        <p:spPr>
          <a:xfrm>
            <a:off x="1544320" y="5140960"/>
            <a:ext cx="22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David </a:t>
            </a:r>
            <a:r>
              <a:rPr lang="de-AT" sz="1600" dirty="0" err="1">
                <a:latin typeface="Muli" panose="00000500000000000000" pitchFamily="2" charset="0"/>
              </a:rPr>
              <a:t>Hiebl</a:t>
            </a:r>
            <a:endParaRPr lang="de-AT" sz="1600" dirty="0">
              <a:latin typeface="Muli" panose="00000500000000000000" pitchFamily="2" charset="0"/>
            </a:endParaRP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Backend-</a:t>
            </a:r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r>
              <a:rPr lang="de-AT" sz="1600" dirty="0">
                <a:latin typeface="Muli ExtraLight" panose="00000300000000000000" pitchFamily="2" charset="0"/>
              </a:rPr>
              <a:t> </a:t>
            </a:r>
            <a:r>
              <a:rPr lang="de-AT" sz="1600" dirty="0" err="1">
                <a:latin typeface="Muli ExtraLight" panose="00000300000000000000" pitchFamily="2" charset="0"/>
              </a:rPr>
              <a:t>interaction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C24D91-2382-4B94-84AC-5E1A3508E8E1}"/>
              </a:ext>
            </a:extLst>
          </p:cNvPr>
          <p:cNvSpPr txBox="1"/>
          <p:nvPr/>
        </p:nvSpPr>
        <p:spPr>
          <a:xfrm>
            <a:off x="4645660" y="5140960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Konstantin Urbanides</a:t>
            </a:r>
          </a:p>
          <a:p>
            <a:pPr algn="ctr"/>
            <a:r>
              <a:rPr lang="de-AT" sz="1600" dirty="0" err="1">
                <a:latin typeface="Muli ExtraLight" panose="00000300000000000000" pitchFamily="2" charset="0"/>
              </a:rPr>
              <a:t>frontend</a:t>
            </a:r>
            <a:endParaRPr lang="de-AT" sz="1600" dirty="0">
              <a:latin typeface="Muli ExtraLight" panose="000003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8C2723-42FD-4543-B352-E2D4EE1D3F86}"/>
              </a:ext>
            </a:extLst>
          </p:cNvPr>
          <p:cNvSpPr txBox="1"/>
          <p:nvPr/>
        </p:nvSpPr>
        <p:spPr>
          <a:xfrm>
            <a:off x="7974330" y="5140959"/>
            <a:ext cx="178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>
                <a:latin typeface="Muli" panose="00000500000000000000" pitchFamily="2" charset="0"/>
              </a:rPr>
              <a:t>Maximilian Wahl</a:t>
            </a:r>
          </a:p>
          <a:p>
            <a:pPr algn="ctr"/>
            <a:r>
              <a:rPr lang="de-AT" sz="1600" dirty="0">
                <a:latin typeface="Muli ExtraLight" panose="00000300000000000000" pitchFamily="2" charset="0"/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18888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20A13-9129-47F8-91F0-3EDCEE92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Use Cases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08B03A-EC9B-403D-8B7E-C1720AAF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88" y="1411406"/>
            <a:ext cx="4602706" cy="49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2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12CF99BE-E295-4A8B-B16E-F6CC800E6FC1}"/>
              </a:ext>
            </a:extLst>
          </p:cNvPr>
          <p:cNvSpPr/>
          <p:nvPr/>
        </p:nvSpPr>
        <p:spPr>
          <a:xfrm rot="5400000">
            <a:off x="-2767513" y="-380234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Sprechblase: rechteckig mit abgerundeten Ecken 8">
            <a:extLst>
              <a:ext uri="{FF2B5EF4-FFF2-40B4-BE49-F238E27FC236}">
                <a16:creationId xmlns:a16="http://schemas.microsoft.com/office/drawing/2014/main" id="{C2036975-F320-4061-ACDA-4BB1F66973B0}"/>
              </a:ext>
            </a:extLst>
          </p:cNvPr>
          <p:cNvSpPr/>
          <p:nvPr/>
        </p:nvSpPr>
        <p:spPr>
          <a:xfrm rot="5400000" flipV="1">
            <a:off x="14224801" y="994138"/>
            <a:ext cx="1638405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3A5B6C-E26E-48C7-8EEC-8FAC5B205FEC}"/>
              </a:ext>
            </a:extLst>
          </p:cNvPr>
          <p:cNvSpPr txBox="1"/>
          <p:nvPr/>
        </p:nvSpPr>
        <p:spPr>
          <a:xfrm>
            <a:off x="13386494" y="2334374"/>
            <a:ext cx="345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Muli" panose="00000500000000000000" pitchFamily="2" charset="0"/>
              </a:rPr>
              <a:t>Yes I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  <a:p>
            <a:r>
              <a:rPr lang="en-US" dirty="0">
                <a:latin typeface="Muli" panose="00000500000000000000" pitchFamily="2" charset="0"/>
              </a:rPr>
              <a:t>There is a new tool where you can learn vocabulary easily, called </a:t>
            </a:r>
            <a:r>
              <a:rPr lang="en-US" b="1" dirty="0" err="1">
                <a:latin typeface="Muli" panose="00000500000000000000" pitchFamily="2" charset="0"/>
              </a:rPr>
              <a:t>Vocabulous</a:t>
            </a:r>
            <a:r>
              <a:rPr lang="en-US" dirty="0">
                <a:latin typeface="Muli" panose="00000500000000000000" pitchFamily="2" charset="0"/>
              </a:rPr>
              <a:t>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0A8EEE25-E5B3-41C1-BCE9-08D0F4218BAF}"/>
              </a:ext>
            </a:extLst>
          </p:cNvPr>
          <p:cNvSpPr/>
          <p:nvPr/>
        </p:nvSpPr>
        <p:spPr>
          <a:xfrm rot="5400000">
            <a:off x="-2767512" y="2287545"/>
            <a:ext cx="1354116" cy="3637026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824922-626C-4EA9-A576-C5F7F10CCB24}"/>
              </a:ext>
            </a:extLst>
          </p:cNvPr>
          <p:cNvSpPr txBox="1"/>
          <p:nvPr/>
        </p:nvSpPr>
        <p:spPr>
          <a:xfrm>
            <a:off x="-3689984" y="976614"/>
            <a:ext cx="335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already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learned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for</a:t>
            </a:r>
            <a:r>
              <a:rPr lang="de-AT" dirty="0">
                <a:latin typeface="Muli" panose="00000500000000000000" pitchFamily="2" charset="0"/>
              </a:rPr>
              <a:t> the </a:t>
            </a:r>
            <a:r>
              <a:rPr lang="de-AT" dirty="0" err="1">
                <a:latin typeface="Muli" panose="00000500000000000000" pitchFamily="2" charset="0"/>
              </a:rPr>
              <a:t>vocabulary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test</a:t>
            </a:r>
            <a:r>
              <a:rPr lang="de-AT" dirty="0">
                <a:latin typeface="Muli" panose="00000500000000000000" pitchFamily="2" charset="0"/>
              </a:rPr>
              <a:t> in </a:t>
            </a:r>
            <a:r>
              <a:rPr lang="de-AT" dirty="0" err="1">
                <a:latin typeface="Muli" panose="00000500000000000000" pitchFamily="2" charset="0"/>
              </a:rPr>
              <a:t>five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days</a:t>
            </a:r>
            <a:r>
              <a:rPr lang="de-AT" dirty="0">
                <a:latin typeface="Muli" panose="00000500000000000000" pitchFamily="2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7FE351-DD17-4570-B728-7D58986561E1}"/>
              </a:ext>
            </a:extLst>
          </p:cNvPr>
          <p:cNvSpPr txBox="1"/>
          <p:nvPr/>
        </p:nvSpPr>
        <p:spPr>
          <a:xfrm>
            <a:off x="-3689984" y="3644393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 panose="00000500000000000000" pitchFamily="2" charset="0"/>
              </a:rPr>
              <a:t>OK. Cool</a:t>
            </a:r>
          </a:p>
          <a:p>
            <a:r>
              <a:rPr lang="en-US" dirty="0">
                <a:latin typeface="Muli" panose="00000500000000000000" pitchFamily="2" charset="0"/>
              </a:rPr>
              <a:t>I have to try it out.</a:t>
            </a:r>
            <a:endParaRPr lang="de-AT" dirty="0">
              <a:latin typeface="Muli" panose="00000500000000000000" pitchFamily="2" charset="0"/>
            </a:endParaRPr>
          </a:p>
        </p:txBody>
      </p:sp>
      <p:sp>
        <p:nvSpPr>
          <p:cNvPr id="17" name="Sprechblase: rechteckig mit abgerundeten Ecken 16">
            <a:extLst>
              <a:ext uri="{FF2B5EF4-FFF2-40B4-BE49-F238E27FC236}">
                <a16:creationId xmlns:a16="http://schemas.microsoft.com/office/drawing/2014/main" id="{B60C8713-A0C1-4B9A-9042-4DB80F217535}"/>
              </a:ext>
            </a:extLst>
          </p:cNvPr>
          <p:cNvSpPr/>
          <p:nvPr/>
        </p:nvSpPr>
        <p:spPr>
          <a:xfrm rot="5400000" flipV="1">
            <a:off x="14366945" y="3384856"/>
            <a:ext cx="1354116" cy="3880803"/>
          </a:xfrm>
          <a:prstGeom prst="wedgeRoundRectCallout">
            <a:avLst>
              <a:gd name="adj1" fmla="val -34447"/>
              <a:gd name="adj2" fmla="val 66374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B684A91-273D-480E-819E-C8E7579E9006}"/>
              </a:ext>
            </a:extLst>
          </p:cNvPr>
          <p:cNvSpPr txBox="1"/>
          <p:nvPr/>
        </p:nvSpPr>
        <p:spPr>
          <a:xfrm>
            <a:off x="13368274" y="4866624"/>
            <a:ext cx="33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>
                <a:latin typeface="Muli" panose="00000500000000000000" pitchFamily="2" charset="0"/>
              </a:rPr>
              <a:t>You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have</a:t>
            </a:r>
            <a:r>
              <a:rPr lang="de-AT" dirty="0">
                <a:latin typeface="Muli" panose="00000500000000000000" pitchFamily="2" charset="0"/>
              </a:rPr>
              <a:t> to </a:t>
            </a:r>
            <a:r>
              <a:rPr lang="de-AT" dirty="0" err="1">
                <a:latin typeface="Muli" panose="00000500000000000000" pitchFamily="2" charset="0"/>
              </a:rPr>
              <a:t>try</a:t>
            </a:r>
            <a:r>
              <a:rPr lang="de-AT" dirty="0">
                <a:latin typeface="Muli" panose="00000500000000000000" pitchFamily="2" charset="0"/>
              </a:rPr>
              <a:t> it.</a:t>
            </a:r>
          </a:p>
          <a:p>
            <a:r>
              <a:rPr lang="de-AT" dirty="0" err="1">
                <a:latin typeface="Muli" panose="00000500000000000000" pitchFamily="2" charset="0"/>
              </a:rPr>
              <a:t>It‘s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really</a:t>
            </a:r>
            <a:r>
              <a:rPr lang="de-AT" dirty="0">
                <a:latin typeface="Muli" panose="00000500000000000000" pitchFamily="2" charset="0"/>
              </a:rPr>
              <a:t> </a:t>
            </a:r>
            <a:r>
              <a:rPr lang="de-AT" dirty="0" err="1">
                <a:latin typeface="Muli" panose="00000500000000000000" pitchFamily="2" charset="0"/>
              </a:rPr>
              <a:t>awesome</a:t>
            </a:r>
            <a:r>
              <a:rPr lang="de-AT" dirty="0">
                <a:latin typeface="Muli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09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562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0898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50416 0.000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50963 0.0006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8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41562 0.0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037 L 0.4095 0.0226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50117 0.0002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6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2037 L -0.50052 0.01991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8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4" grpId="0" animBg="1"/>
      <p:bldP spid="16" grpId="0"/>
      <p:bldP spid="8" grpId="0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180623_172206">
            <a:hlinkClick r:id="" action="ppaction://media"/>
            <a:extLst>
              <a:ext uri="{FF2B5EF4-FFF2-40B4-BE49-F238E27FC236}">
                <a16:creationId xmlns:a16="http://schemas.microsoft.com/office/drawing/2014/main" id="{46D148FB-875F-43A0-A95B-2739A818B3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158" end="191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562565" y="1848010"/>
            <a:ext cx="1947000" cy="40244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5C742F-DA7C-428C-96BF-E4E6D5E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Register - Video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BAF3CE-0A4F-4CCE-9F03-0A602D9F4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995" y="1449124"/>
            <a:ext cx="2201861" cy="4833354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80DFBC-EF3F-43C1-B018-0F138FE26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83" y="1209675"/>
            <a:ext cx="10278315" cy="5477546"/>
          </a:xfrm>
          <a:prstGeom prst="rect">
            <a:avLst/>
          </a:prstGeom>
        </p:spPr>
      </p:pic>
      <p:pic>
        <p:nvPicPr>
          <p:cNvPr id="11" name="pc01">
            <a:hlinkClick r:id="" action="ppaction://media"/>
            <a:extLst>
              <a:ext uri="{FF2B5EF4-FFF2-40B4-BE49-F238E27FC236}">
                <a16:creationId xmlns:a16="http://schemas.microsoft.com/office/drawing/2014/main" id="{0D5D196F-E721-48DB-987A-0E9CF07CC8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59859" y="1468778"/>
            <a:ext cx="7611605" cy="42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animMotion origin="layout" path="M 3.68629E-18 -4.81481E-6 L 0.24662 0.00115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animMotion origin="layout" path="M -1.45833E-6 -1.48148E-6 L 0.24779 0.00208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4845E-3AF9-46A9-BB5F-8DD3F348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37DDA-B957-4B33-A771-7B0CC3B2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de-AT" dirty="0" err="1">
                <a:latin typeface="Muli Light" panose="00000400000000000000" pitchFamily="2" charset="0"/>
              </a:rPr>
              <a:t>clear</a:t>
            </a:r>
            <a:r>
              <a:rPr lang="de-AT" dirty="0">
                <a:latin typeface="Muli Light" panose="00000400000000000000" pitchFamily="2" charset="0"/>
              </a:rPr>
              <a:t> and flat </a:t>
            </a:r>
            <a:r>
              <a:rPr lang="de-AT" dirty="0" err="1">
                <a:latin typeface="Muli Light" panose="00000400000000000000" pitchFamily="2" charset="0"/>
              </a:rPr>
              <a:t>navigation</a:t>
            </a:r>
            <a:r>
              <a:rPr lang="de-AT" dirty="0">
                <a:latin typeface="Muli Light" panose="00000400000000000000" pitchFamily="2" charset="0"/>
              </a:rPr>
              <a:t> </a:t>
            </a:r>
            <a:r>
              <a:rPr lang="de-AT" dirty="0" err="1">
                <a:latin typeface="Muli Light" panose="00000400000000000000" pitchFamily="2" charset="0"/>
              </a:rPr>
              <a:t>structure</a:t>
            </a: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accurate and comprehensive presentation of learning outcomes</a:t>
            </a: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>
              <a:latin typeface="Mul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3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26118-2935-4643-A308-7A2CEB65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3A6DCC"/>
                </a:solidFill>
                <a:latin typeface="Muli" panose="00000500000000000000" pitchFamily="2" charset="0"/>
              </a:rPr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82717-53A9-43B5-BDBA-2821042F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temporal scalability of the statistical representation</a:t>
            </a:r>
          </a:p>
          <a:p>
            <a:pPr marL="0" indent="0">
              <a:buNone/>
            </a:pPr>
            <a:endParaRPr lang="en-US" dirty="0">
              <a:latin typeface="Muli Light" panose="000004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Muli Light" panose="00000400000000000000" pitchFamily="2" charset="0"/>
              </a:rPr>
              <a:t>user-defined customization of the program interface</a:t>
            </a: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en-US" dirty="0">
              <a:latin typeface="Muli" panose="00000500000000000000" pitchFamily="2" charset="0"/>
            </a:endParaRP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21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EA3C86F-10D9-4D33-8770-B95A8CFA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3FFD485-D41F-41BC-A6E0-90F6F1974229}"/>
              </a:ext>
            </a:extLst>
          </p:cNvPr>
          <p:cNvSpPr/>
          <p:nvPr/>
        </p:nvSpPr>
        <p:spPr>
          <a:xfrm>
            <a:off x="76200" y="492760"/>
            <a:ext cx="1711960" cy="386080"/>
          </a:xfrm>
          <a:prstGeom prst="rect">
            <a:avLst/>
          </a:prstGeom>
          <a:noFill/>
          <a:ln w="19050">
            <a:solidFill>
              <a:srgbClr val="3A6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16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Breitbild</PresentationFormat>
  <Paragraphs>68</Paragraphs>
  <Slides>21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Muli</vt:lpstr>
      <vt:lpstr>Muli ExtraLight</vt:lpstr>
      <vt:lpstr>Muli Light</vt:lpstr>
      <vt:lpstr>Office</vt:lpstr>
      <vt:lpstr>PowerPoint-Präsentation</vt:lpstr>
      <vt:lpstr>Vocabulous</vt:lpstr>
      <vt:lpstr>Team</vt:lpstr>
      <vt:lpstr>Use Cases</vt:lpstr>
      <vt:lpstr>PowerPoint-Präsentation</vt:lpstr>
      <vt:lpstr>Register - Video</vt:lpstr>
      <vt:lpstr>Features</vt:lpstr>
      <vt:lpstr>Features</vt:lpstr>
      <vt:lpstr>PowerPoint-Präsentation</vt:lpstr>
      <vt:lpstr>Units - Video</vt:lpstr>
      <vt:lpstr>PowerPoint-Präsentation</vt:lpstr>
      <vt:lpstr>Browse - Video</vt:lpstr>
      <vt:lpstr>Three days later… </vt:lpstr>
      <vt:lpstr>Practice - Statistic - Video</vt:lpstr>
      <vt:lpstr>Progressive Web App</vt:lpstr>
      <vt:lpstr>Polymer and WebComponents</vt:lpstr>
      <vt:lpstr>JavaEE</vt:lpstr>
      <vt:lpstr>JavaEE</vt:lpstr>
      <vt:lpstr>System Architecture</vt:lpstr>
      <vt:lpstr>Three Layer Logic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Hiebl</dc:creator>
  <cp:lastModifiedBy>David Hiebl</cp:lastModifiedBy>
  <cp:revision>86</cp:revision>
  <dcterms:created xsi:type="dcterms:W3CDTF">2018-06-22T17:53:20Z</dcterms:created>
  <dcterms:modified xsi:type="dcterms:W3CDTF">2018-06-24T13:04:32Z</dcterms:modified>
</cp:coreProperties>
</file>